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73" r:id="rId14"/>
    <p:sldId id="274" r:id="rId15"/>
    <p:sldId id="276" r:id="rId16"/>
    <p:sldId id="277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21" autoAdjust="0"/>
  </p:normalViewPr>
  <p:slideViewPr>
    <p:cSldViewPr>
      <p:cViewPr varScale="1">
        <p:scale>
          <a:sx n="102" d="100"/>
          <a:sy n="102" d="100"/>
        </p:scale>
        <p:origin x="180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chemeClr val="accent2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0155" y="2609850"/>
            <a:ext cx="3733800" cy="1638300"/>
          </a:xfrm>
        </p:spPr>
        <p:txBody>
          <a:bodyPr anchor="ctr">
            <a:normAutofit lnSpcReduction="10000"/>
          </a:bodyPr>
          <a:lstStyle/>
          <a:p>
            <a:r>
              <a:rPr lang="en-US" sz="5400" b="1" dirty="0">
                <a:solidFill>
                  <a:srgbClr val="C00000"/>
                </a:solidFill>
                <a:effectLst>
                  <a:glow rad="63500">
                    <a:srgbClr val="FFC000">
                      <a:alpha val="40000"/>
                    </a:srgbClr>
                  </a:glow>
                </a:effectLst>
                <a:latin typeface="+mj-lt"/>
              </a:rPr>
              <a:t>BOOK</a:t>
            </a:r>
          </a:p>
          <a:p>
            <a:r>
              <a:rPr lang="en-US" sz="4000" b="1" dirty="0">
                <a:solidFill>
                  <a:srgbClr val="C00000"/>
                </a:solidFill>
                <a:effectLst>
                  <a:glow rad="63500">
                    <a:srgbClr val="FFC000">
                      <a:alpha val="40000"/>
                    </a:srgbClr>
                  </a:glow>
                </a:effectLst>
                <a:latin typeface="+mj-lt"/>
              </a:rPr>
              <a:t>REVIEW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5638800" y="3962400"/>
            <a:ext cx="348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7A8D1-464F-3E02-5E0F-7019EE52D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9664"/>
            <a:ext cx="3928482" cy="606247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100003799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68453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4191000" y="990600"/>
            <a:ext cx="441960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2800" b="1" dirty="0"/>
              <a:t>Strengths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dirty="0"/>
              <a:t>Bold and clear language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dirty="0"/>
              <a:t>Deep psychological analysis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dirty="0"/>
              <a:t>Accurate depiction of social realities and sexuality</a:t>
            </a:r>
          </a:p>
          <a:p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4F0230-0E2C-652A-A471-FA516D894028}"/>
              </a:ext>
            </a:extLst>
          </p:cNvPr>
          <p:cNvSpPr txBox="1"/>
          <p:nvPr/>
        </p:nvSpPr>
        <p:spPr>
          <a:xfrm>
            <a:off x="4191000" y="3276600"/>
            <a:ext cx="44196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2800" b="1" dirty="0"/>
              <a:t>Weaknesses</a:t>
            </a:r>
          </a:p>
          <a:p>
            <a:pPr marL="342900" lvl="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a typeface="Times New Roman" pitchFamily="18" charset="0"/>
                <a:cs typeface="Times New Roman" pitchFamily="18" charset="0"/>
              </a:rPr>
              <a:t>The explicit language used in the novel may make some readers uncomfortable</a:t>
            </a:r>
          </a:p>
          <a:p>
            <a:pPr marL="342900" lvl="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a typeface="Aptos" panose="020B0004020202020204" pitchFamily="34" charset="0"/>
                <a:cs typeface="Times New Roman" panose="02020603050405020304" pitchFamily="18" charset="0"/>
              </a:rPr>
              <a:t>O</a:t>
            </a:r>
            <a:r>
              <a:rPr lang="en-US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ne dimensional characterization of women, who were depicted as submissive and manipulative</a:t>
            </a:r>
            <a:endParaRPr lang="en-US" sz="2400" dirty="0">
              <a:cs typeface="Arial" pitchFamily="34" charset="0"/>
            </a:endParaRPr>
          </a:p>
        </p:txBody>
      </p:sp>
    </p:spTree>
  </p:cSld>
  <p:clrMapOvr>
    <a:masterClrMapping/>
  </p:clrMapOvr>
  <p:transition advClick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100003799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410566" y="4610505"/>
            <a:ext cx="3810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Why was this book</a:t>
            </a:r>
            <a:r>
              <a:rPr lang="en-US" sz="3600" b="1" dirty="0">
                <a:latin typeface="+mj-lt"/>
              </a:rPr>
              <a:t> Banned?</a:t>
            </a:r>
            <a:endParaRPr lang="en-US" sz="36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CA046-465A-FB88-FCE6-F298745E5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219200"/>
            <a:ext cx="2572732" cy="3353193"/>
          </a:xfrm>
          <a:prstGeom prst="rect">
            <a:avLst/>
          </a:prstGeom>
        </p:spPr>
      </p:pic>
    </p:spTree>
  </p:cSld>
  <p:clrMapOvr>
    <a:masterClrMapping/>
  </p:clrMapOvr>
  <p:transition advClick="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100003799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68453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4343400" y="1166842"/>
            <a:ext cx="419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b="1" dirty="0"/>
              <a:t> Obscenity charges</a:t>
            </a:r>
            <a:r>
              <a:rPr lang="en-US" sz="2400" dirty="0"/>
              <a:t>:</a:t>
            </a:r>
          </a:p>
          <a:p>
            <a:pPr lvl="0"/>
            <a:r>
              <a:rPr lang="en-US" sz="2000" dirty="0"/>
              <a:t>The explicit content led to legal charges. </a:t>
            </a:r>
            <a:r>
              <a:rPr lang="en-US" sz="2000" b="0" i="0" dirty="0">
                <a:effectLst/>
              </a:rPr>
              <a:t>Both </a:t>
            </a:r>
            <a:r>
              <a:rPr lang="en-US" sz="2000" b="0" i="0" dirty="0" err="1">
                <a:effectLst/>
              </a:rPr>
              <a:t>Samaresh</a:t>
            </a:r>
            <a:r>
              <a:rPr lang="en-US" sz="2000" b="0" i="0" dirty="0">
                <a:effectLst/>
              </a:rPr>
              <a:t> Basu and </a:t>
            </a:r>
            <a:r>
              <a:rPr lang="en-US" sz="2000" b="0" i="0" dirty="0" err="1">
                <a:effectLst/>
              </a:rPr>
              <a:t>Shitangshu</a:t>
            </a:r>
            <a:r>
              <a:rPr lang="en-US" sz="2000" b="0" i="0" dirty="0">
                <a:effectLst/>
              </a:rPr>
              <a:t> Kumar Dasgupta, the publisher and printer of </a:t>
            </a:r>
            <a:r>
              <a:rPr lang="en-US" sz="2000" b="0" i="1" dirty="0">
                <a:effectLst/>
              </a:rPr>
              <a:t>Desh</a:t>
            </a:r>
            <a:r>
              <a:rPr lang="en-US" sz="2000" b="0" i="0" dirty="0">
                <a:effectLst/>
              </a:rPr>
              <a:t>, were said to have committed an offence punishable under Section 292 of the </a:t>
            </a:r>
            <a:r>
              <a:rPr lang="en-US" sz="2000" b="0" i="1" u="none" strike="noStrike" dirty="0">
                <a:effectLst/>
              </a:rPr>
              <a:t>Indian Penal Code</a:t>
            </a:r>
            <a:r>
              <a:rPr lang="en-US" sz="2000" b="0" i="1" dirty="0">
                <a:effectLst/>
              </a:rPr>
              <a:t> </a:t>
            </a:r>
            <a:r>
              <a:rPr lang="en-US" sz="2000" b="0" i="0" dirty="0">
                <a:effectLst/>
              </a:rPr>
              <a:t>(IPC).</a:t>
            </a:r>
          </a:p>
          <a:p>
            <a:pPr lvl="0"/>
            <a:endParaRPr lang="en-US" sz="2000" b="0" i="0" dirty="0">
              <a:effectLst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b="1" dirty="0"/>
              <a:t>Legal Decision</a:t>
            </a:r>
            <a:r>
              <a:rPr lang="en-US" sz="2400" dirty="0"/>
              <a:t>:</a:t>
            </a:r>
          </a:p>
          <a:p>
            <a:pPr lvl="0"/>
            <a:r>
              <a:rPr lang="en-US" sz="2000" dirty="0"/>
              <a:t>Under Section 292 of the Indian Penal Code, the book was initially banned, but later the court ruled that it was a work of literature, </a:t>
            </a:r>
            <a:r>
              <a:rPr lang="en-US" sz="2000" b="1" dirty="0"/>
              <a:t>not obscene</a:t>
            </a:r>
            <a:r>
              <a:rPr lang="en-US" sz="2000" dirty="0"/>
              <a:t>.</a:t>
            </a:r>
          </a:p>
        </p:txBody>
      </p:sp>
    </p:spTree>
  </p:cSld>
  <p:clrMapOvr>
    <a:masterClrMapping/>
  </p:clrMapOvr>
  <p:transition advClick="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E388B2-1965-C015-DA01-D93BAFA87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0DBBAC-A983-DB4C-948D-A561FC047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5" b="29005"/>
          <a:stretch/>
        </p:blipFill>
        <p:spPr>
          <a:xfrm>
            <a:off x="1523566" y="2438400"/>
            <a:ext cx="6096868" cy="170673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 advClick="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74000">
              <a:schemeClr val="bg1">
                <a:lumMod val="95000"/>
              </a:schemeClr>
            </a:gs>
            <a:gs pos="83000">
              <a:schemeClr val="bg1">
                <a:lumMod val="75000"/>
              </a:schemeClr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1371600"/>
            <a:ext cx="39624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1800"/>
              </a:spcAft>
            </a:pPr>
            <a:r>
              <a:rPr lang="en-US" sz="2000" b="1" dirty="0"/>
              <a:t> “Prajapati"</a:t>
            </a:r>
            <a:r>
              <a:rPr lang="en-US" sz="2000" dirty="0"/>
              <a:t> is a courageous attempt in literature.</a:t>
            </a:r>
          </a:p>
          <a:p>
            <a:pPr lvl="0" algn="ctr">
              <a:spcAft>
                <a:spcPts val="1800"/>
              </a:spcAft>
            </a:pPr>
            <a:r>
              <a:rPr lang="en-US" sz="2000" dirty="0"/>
              <a:t> The relevance of the book continues to persist in today's society.</a:t>
            </a:r>
          </a:p>
          <a:p>
            <a:pPr lvl="0" algn="ctr">
              <a:spcAft>
                <a:spcPts val="1800"/>
              </a:spcAft>
            </a:pPr>
            <a:r>
              <a:rPr lang="en-US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 very system it critiqued tried to silence it, only to make its voice louder.</a:t>
            </a:r>
            <a:endParaRPr lang="en-US" sz="2000" dirty="0"/>
          </a:p>
          <a:p>
            <a:pPr lvl="0" algn="ctr">
              <a:spcAft>
                <a:spcPts val="1800"/>
              </a:spcAft>
            </a:pPr>
            <a:r>
              <a:rPr lang="en-US" sz="2000" dirty="0"/>
              <a:t> It is a powerful example of freedom of expression and the power of independent thought in literature.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F5F88B-9BB0-C71E-D6B3-AAF84A4BA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3853542" cy="6400800"/>
          </a:xfrm>
        </p:spPr>
      </p:pic>
    </p:spTree>
  </p:cSld>
  <p:clrMapOvr>
    <a:masterClrMapping/>
  </p:clrMapOvr>
  <p:transition advClick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4751109"/>
            <a:ext cx="5943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ANY QUESTIONS ABOUT </a:t>
            </a:r>
            <a:r>
              <a:rPr lang="en-US" sz="4800" b="1" dirty="0">
                <a:latin typeface="High Tower Text" panose="02040502050506030303" pitchFamily="18" charset="0"/>
              </a:rPr>
              <a:t>‘PROJAPOTI’</a:t>
            </a:r>
            <a:r>
              <a:rPr lang="en-US" sz="4800" dirty="0">
                <a:latin typeface="High Tower Text" panose="02040502050506030303" pitchFamily="18" charset="0"/>
              </a:rPr>
              <a:t>?</a:t>
            </a:r>
            <a:endParaRPr lang="en-US" sz="4000" dirty="0"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D8490-E143-5232-D0E8-480CA2EFC6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45007"/>
            <a:ext cx="6705600" cy="36880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7062DD-302C-5D33-8C60-60FA3473D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" y="254000"/>
            <a:ext cx="8547100" cy="635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bg1">
                <a:lumMod val="85000"/>
              </a:schemeClr>
            </a:gs>
            <a:gs pos="83000">
              <a:schemeClr val="bg1">
                <a:lumMod val="75000"/>
              </a:schemeClr>
            </a:gs>
            <a:gs pos="100000">
              <a:schemeClr val="bg1">
                <a:lumMod val="5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GROUP MEMBERS</a:t>
            </a:r>
          </a:p>
        </p:txBody>
      </p:sp>
      <p:sp>
        <p:nvSpPr>
          <p:cNvPr id="3" name="Google Shape;2051;p62">
            <a:extLst>
              <a:ext uri="{FF2B5EF4-FFF2-40B4-BE49-F238E27FC236}">
                <a16:creationId xmlns:a16="http://schemas.microsoft.com/office/drawing/2014/main" id="{18D7C565-D884-15A6-3489-E1F63D8A2D8A}"/>
              </a:ext>
            </a:extLst>
          </p:cNvPr>
          <p:cNvSpPr txBox="1">
            <a:spLocks/>
          </p:cNvSpPr>
          <p:nvPr/>
        </p:nvSpPr>
        <p:spPr>
          <a:xfrm>
            <a:off x="4313523" y="2626790"/>
            <a:ext cx="2037644" cy="5103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sz="1800" dirty="0">
                <a:solidFill>
                  <a:srgbClr val="FF9900"/>
                </a:solidFill>
                <a:latin typeface="Circular Std Black" panose="020B0A04020101010102" pitchFamily="34" charset="0"/>
              </a:rPr>
              <a:t>HEMONTO</a:t>
            </a:r>
          </a:p>
          <a:p>
            <a:pPr algn="r">
              <a:spcBef>
                <a:spcPts val="0"/>
              </a:spcBef>
            </a:pPr>
            <a:r>
              <a:rPr lang="en-US" sz="1800" dirty="0">
                <a:solidFill>
                  <a:srgbClr val="FF9900"/>
                </a:solidFill>
                <a:latin typeface="Circular Std Black" panose="020B0A04020101010102" pitchFamily="34" charset="0"/>
              </a:rPr>
              <a:t>ROY</a:t>
            </a:r>
          </a:p>
        </p:txBody>
      </p:sp>
      <p:pic>
        <p:nvPicPr>
          <p:cNvPr id="9" name="Google Shape;2063;p62">
            <a:extLst>
              <a:ext uri="{FF2B5EF4-FFF2-40B4-BE49-F238E27FC236}">
                <a16:creationId xmlns:a16="http://schemas.microsoft.com/office/drawing/2014/main" id="{044F3A20-835E-8914-BF5C-8A70B131AC81}"/>
              </a:ext>
            </a:extLst>
          </p:cNvPr>
          <p:cNvPicPr preferRelativeResize="0"/>
          <p:nvPr/>
        </p:nvPicPr>
        <p:blipFill>
          <a:blip r:embed="rId2"/>
          <a:srcRect l="37818" t="37611" r="43973" b="48678"/>
          <a:stretch/>
        </p:blipFill>
        <p:spPr>
          <a:xfrm>
            <a:off x="697030" y="2028805"/>
            <a:ext cx="1005840" cy="100584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" name="Google Shape;2064;p62">
            <a:extLst>
              <a:ext uri="{FF2B5EF4-FFF2-40B4-BE49-F238E27FC236}">
                <a16:creationId xmlns:a16="http://schemas.microsoft.com/office/drawing/2014/main" id="{D8F40927-90E8-05D8-E524-1EEB237AF668}"/>
              </a:ext>
            </a:extLst>
          </p:cNvPr>
          <p:cNvPicPr preferRelativeResize="0"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18153" r="12706" b="13757"/>
          <a:stretch/>
        </p:blipFill>
        <p:spPr>
          <a:xfrm>
            <a:off x="1624403" y="3463883"/>
            <a:ext cx="1005840" cy="100584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" name="Google Shape;2050;p62">
            <a:extLst>
              <a:ext uri="{FF2B5EF4-FFF2-40B4-BE49-F238E27FC236}">
                <a16:creationId xmlns:a16="http://schemas.microsoft.com/office/drawing/2014/main" id="{3843F6DF-665A-81C4-3D42-7A66A5960C33}"/>
              </a:ext>
            </a:extLst>
          </p:cNvPr>
          <p:cNvSpPr txBox="1">
            <a:spLocks/>
          </p:cNvSpPr>
          <p:nvPr/>
        </p:nvSpPr>
        <p:spPr>
          <a:xfrm>
            <a:off x="1802659" y="2182820"/>
            <a:ext cx="2195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Black"/>
              <a:buNone/>
              <a:defRPr sz="28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>
                <a:solidFill>
                  <a:schemeClr val="accent2"/>
                </a:solidFill>
                <a:latin typeface="Circular Std Black" panose="020B0A04020101010102" pitchFamily="34" charset="0"/>
              </a:rPr>
              <a:t>ZIYAD AHMED ZARIF</a:t>
            </a:r>
          </a:p>
        </p:txBody>
      </p:sp>
      <p:pic>
        <p:nvPicPr>
          <p:cNvPr id="17" name="Google Shape;2063;p62">
            <a:extLst>
              <a:ext uri="{FF2B5EF4-FFF2-40B4-BE49-F238E27FC236}">
                <a16:creationId xmlns:a16="http://schemas.microsoft.com/office/drawing/2014/main" id="{20F94004-3B62-37D5-F7D0-439427114BAB}"/>
              </a:ext>
            </a:extLst>
          </p:cNvPr>
          <p:cNvPicPr preferRelativeResize="0"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8" t="27086" r="23959" b="19157"/>
          <a:stretch/>
        </p:blipFill>
        <p:spPr>
          <a:xfrm>
            <a:off x="6553200" y="2453243"/>
            <a:ext cx="1005840" cy="100584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" name="Google Shape;2050;p62">
            <a:extLst>
              <a:ext uri="{FF2B5EF4-FFF2-40B4-BE49-F238E27FC236}">
                <a16:creationId xmlns:a16="http://schemas.microsoft.com/office/drawing/2014/main" id="{5BDF273B-64FB-9E8D-4336-AE6EE9FFE5B3}"/>
              </a:ext>
            </a:extLst>
          </p:cNvPr>
          <p:cNvSpPr txBox="1">
            <a:spLocks/>
          </p:cNvSpPr>
          <p:nvPr/>
        </p:nvSpPr>
        <p:spPr>
          <a:xfrm>
            <a:off x="2699871" y="3601578"/>
            <a:ext cx="2301726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Black"/>
              <a:buNone/>
              <a:defRPr sz="28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>
                <a:solidFill>
                  <a:srgbClr val="7030A0"/>
                </a:solidFill>
                <a:latin typeface="Circular Std Black" panose="020B0A04020101010102" pitchFamily="34" charset="0"/>
              </a:rPr>
              <a:t>JAHID HASAN  BAPPY</a:t>
            </a:r>
          </a:p>
        </p:txBody>
      </p:sp>
      <p:pic>
        <p:nvPicPr>
          <p:cNvPr id="24" name="Google Shape;2063;p62">
            <a:extLst>
              <a:ext uri="{FF2B5EF4-FFF2-40B4-BE49-F238E27FC236}">
                <a16:creationId xmlns:a16="http://schemas.microsoft.com/office/drawing/2014/main" id="{10663BE1-B3F0-5AB9-1227-B7245DDE2F6A}"/>
              </a:ext>
            </a:extLst>
          </p:cNvPr>
          <p:cNvPicPr preferRelativeResize="0"/>
          <p:nvPr/>
        </p:nvPicPr>
        <p:blipFill>
          <a:blip r:embed="rId5"/>
          <a:srcRect l="22431" t="23843" r="27870" b="38883"/>
          <a:stretch/>
        </p:blipFill>
        <p:spPr>
          <a:xfrm>
            <a:off x="2446271" y="4938942"/>
            <a:ext cx="1005840" cy="100584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2050;p62">
            <a:extLst>
              <a:ext uri="{FF2B5EF4-FFF2-40B4-BE49-F238E27FC236}">
                <a16:creationId xmlns:a16="http://schemas.microsoft.com/office/drawing/2014/main" id="{90877F96-F85F-D542-5314-7ADE73FD9BE1}"/>
              </a:ext>
            </a:extLst>
          </p:cNvPr>
          <p:cNvSpPr txBox="1">
            <a:spLocks/>
          </p:cNvSpPr>
          <p:nvPr/>
        </p:nvSpPr>
        <p:spPr>
          <a:xfrm>
            <a:off x="3544021" y="5084518"/>
            <a:ext cx="2401832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Black"/>
              <a:buNone/>
              <a:defRPr sz="28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ircular Std Black" panose="020B0A04020101010102" pitchFamily="34" charset="0"/>
              </a:rPr>
              <a:t>SULEMAN HUSSAIN</a:t>
            </a:r>
          </a:p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ircular Std Black" panose="020B0A04020101010102" pitchFamily="34" charset="0"/>
              </a:rPr>
              <a:t>LAJEM</a:t>
            </a:r>
          </a:p>
        </p:txBody>
      </p:sp>
      <p:sp>
        <p:nvSpPr>
          <p:cNvPr id="31" name="Google Shape;2051;p62">
            <a:extLst>
              <a:ext uri="{FF2B5EF4-FFF2-40B4-BE49-F238E27FC236}">
                <a16:creationId xmlns:a16="http://schemas.microsoft.com/office/drawing/2014/main" id="{D49AA479-494F-0E2A-2BE0-82F0360E1D18}"/>
              </a:ext>
            </a:extLst>
          </p:cNvPr>
          <p:cNvSpPr txBox="1">
            <a:spLocks/>
          </p:cNvSpPr>
          <p:nvPr/>
        </p:nvSpPr>
        <p:spPr>
          <a:xfrm>
            <a:off x="5001597" y="4262603"/>
            <a:ext cx="2195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Black"/>
              <a:buNone/>
              <a:defRPr sz="28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US" sz="1800" dirty="0">
                <a:solidFill>
                  <a:schemeClr val="accent3"/>
                </a:solidFill>
                <a:latin typeface="Circular Std Black" panose="020B0A04020101010102" pitchFamily="34" charset="0"/>
              </a:rPr>
              <a:t>RAFIUL HASAN</a:t>
            </a:r>
          </a:p>
          <a:p>
            <a:pPr algn="r"/>
            <a:r>
              <a:rPr lang="en-US" sz="1800" dirty="0">
                <a:solidFill>
                  <a:schemeClr val="accent3"/>
                </a:solidFill>
                <a:latin typeface="Circular Std Black" panose="020B0A04020101010102" pitchFamily="34" charset="0"/>
              </a:rPr>
              <a:t>RIDOY</a:t>
            </a:r>
          </a:p>
        </p:txBody>
      </p:sp>
      <p:pic>
        <p:nvPicPr>
          <p:cNvPr id="37" name="Google Shape;2064;p62">
            <a:extLst>
              <a:ext uri="{FF2B5EF4-FFF2-40B4-BE49-F238E27FC236}">
                <a16:creationId xmlns:a16="http://schemas.microsoft.com/office/drawing/2014/main" id="{31DC2F6D-4A27-3472-D042-2DBA23CD1FCE}"/>
              </a:ext>
            </a:extLst>
          </p:cNvPr>
          <p:cNvPicPr preferRelativeResize="0"/>
          <p:nvPr/>
        </p:nvPicPr>
        <p:blipFill>
          <a:blip r:embed="rId6"/>
          <a:srcRect l="26137" t="26839" r="22540" b="32817"/>
          <a:stretch/>
        </p:blipFill>
        <p:spPr>
          <a:xfrm>
            <a:off x="7317664" y="4103184"/>
            <a:ext cx="1005840" cy="100584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100003799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3733800" y="4724400"/>
            <a:ext cx="503545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C5AFF-37FC-E7F7-FA12-0A6AC4D29E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586" y="1210346"/>
            <a:ext cx="4461886" cy="2947301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ransition advClick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100003799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25139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3962400" y="1497701"/>
            <a:ext cx="4572000" cy="386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ts val="18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ea typeface="Times New Roman" pitchFamily="18" charset="0"/>
                <a:cs typeface="Times New Roman" pitchFamily="18" charset="0"/>
              </a:rPr>
              <a:t>Author</a:t>
            </a:r>
            <a:r>
              <a:rPr lang="en-US" sz="2000" dirty="0">
                <a:ea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err="1">
                <a:ea typeface="Times New Roman" pitchFamily="18" charset="0"/>
                <a:cs typeface="Times New Roman" pitchFamily="18" charset="0"/>
              </a:rPr>
              <a:t>Samaresh</a:t>
            </a:r>
            <a:r>
              <a:rPr lang="en-US" sz="2000" dirty="0">
                <a:ea typeface="Times New Roman" pitchFamily="18" charset="0"/>
                <a:cs typeface="Times New Roman" pitchFamily="18" charset="0"/>
              </a:rPr>
              <a:t> Basu</a:t>
            </a:r>
          </a:p>
          <a:p>
            <a:pPr marL="342900" indent="-342900" eaLnBrk="0" fontAlgn="base" hangingPunct="0">
              <a:spcBef>
                <a:spcPts val="18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ea typeface="Calibri" pitchFamily="34" charset="0"/>
                <a:cs typeface="Times New Roman" pitchFamily="18" charset="0"/>
              </a:rPr>
              <a:t>Published</a:t>
            </a:r>
            <a:r>
              <a:rPr lang="en-US" sz="2000" dirty="0">
                <a:ea typeface="Calibri" pitchFamily="34" charset="0"/>
                <a:cs typeface="Times New Roman" pitchFamily="18" charset="0"/>
              </a:rPr>
              <a:t>:</a:t>
            </a:r>
            <a:r>
              <a:rPr lang="en-US" sz="2000" b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Puja issue of </a:t>
            </a:r>
            <a:r>
              <a:rPr lang="en-US" sz="2000" b="0" i="1" u="none" strike="noStrike" dirty="0">
                <a:effectLst/>
                <a:latin typeface="Arial" panose="020B0604020202020204" pitchFamily="34" charset="0"/>
              </a:rPr>
              <a:t>Desh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, by 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Ananda Publishers in 1967</a:t>
            </a:r>
            <a:endParaRPr lang="en-US" sz="2000" dirty="0">
              <a:ea typeface="Calibri" pitchFamily="34" charset="0"/>
              <a:cs typeface="Times New Roman" pitchFamily="18" charset="0"/>
            </a:endParaRPr>
          </a:p>
          <a:p>
            <a:pPr marL="342900" indent="-342900" eaLnBrk="0" fontAlgn="base" hangingPunct="0">
              <a:spcBef>
                <a:spcPts val="18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ea typeface="Times New Roman" pitchFamily="18" charset="0"/>
                <a:cs typeface="Times New Roman" pitchFamily="18" charset="0"/>
              </a:rPr>
              <a:t>Time Period</a:t>
            </a:r>
            <a:r>
              <a:rPr lang="en-US" sz="2000" dirty="0">
                <a:ea typeface="Times New Roman" pitchFamily="18" charset="0"/>
                <a:cs typeface="Times New Roman" pitchFamily="18" charset="0"/>
              </a:rPr>
              <a:t>: Social background of the 1960s’</a:t>
            </a:r>
            <a:endParaRPr lang="en-US" sz="2000" dirty="0">
              <a:ea typeface="Calibri" pitchFamily="34" charset="0"/>
              <a:cs typeface="Times New Roman" pitchFamily="18" charset="0"/>
            </a:endParaRPr>
          </a:p>
          <a:p>
            <a:pPr marL="342900" indent="-342900" eaLnBrk="0" fontAlgn="base" hangingPunct="0">
              <a:spcBef>
                <a:spcPts val="18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ea typeface="Times New Roman" pitchFamily="18" charset="0"/>
                <a:cs typeface="Times New Roman" pitchFamily="18" charset="0"/>
              </a:rPr>
              <a:t>Significance</a:t>
            </a:r>
            <a:r>
              <a:rPr lang="en-US" sz="2000" dirty="0">
                <a:ea typeface="Times New Roman" pitchFamily="18" charset="0"/>
                <a:cs typeface="Times New Roman" pitchFamily="18" charset="0"/>
              </a:rPr>
              <a:t>: The novel "Prajapati" tells the story of a young man’s internal conflict and his confrontation with the uncomfortable truths of society.</a:t>
            </a:r>
            <a:endParaRPr lang="en-US" sz="2000" dirty="0">
              <a:cs typeface="Arial" pitchFamily="34" charset="0"/>
            </a:endParaRPr>
          </a:p>
        </p:txBody>
      </p:sp>
    </p:spTree>
  </p:cSld>
  <p:clrMapOvr>
    <a:masterClrMapping/>
  </p:clrMapOvr>
  <p:transition advClick="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100003799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68453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533900" y="4724400"/>
            <a:ext cx="3429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latin typeface="+mj-lt"/>
                <a:ea typeface="Times New Roman" pitchFamily="18" charset="0"/>
                <a:cs typeface="Times New Roman" pitchFamily="18" charset="0"/>
              </a:rPr>
              <a:t>Main Plot</a:t>
            </a:r>
            <a:endParaRPr lang="en-US" sz="3600" dirty="0">
              <a:latin typeface="+mj-lt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C08F8-EB3A-47AD-9DA3-08EEFB7E1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143000"/>
            <a:ext cx="2133600" cy="305268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ransition advClick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100003799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" y="0"/>
            <a:ext cx="9168453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4038600" y="1186078"/>
            <a:ext cx="4495801" cy="4485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ea typeface="Times New Roman" pitchFamily="18" charset="0"/>
                <a:cs typeface="Times New Roman" pitchFamily="18" charset="0"/>
              </a:rPr>
              <a:t>The novel attempts to unveil the </a:t>
            </a:r>
            <a:r>
              <a:rPr lang="en-US" sz="3200" b="1" dirty="0">
                <a:ea typeface="Times New Roman" pitchFamily="18" charset="0"/>
                <a:cs typeface="Times New Roman" pitchFamily="18" charset="0"/>
              </a:rPr>
              <a:t>hypocrisies of society</a:t>
            </a:r>
            <a:r>
              <a:rPr lang="en-US" sz="2000" dirty="0">
                <a:ea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ea typeface="Times New Roman" pitchFamily="18" charset="0"/>
              <a:cs typeface="Arial" pitchFamily="34" charset="0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cs typeface="Arial" pitchFamily="34" charset="0"/>
              </a:rPr>
              <a:t>The </a:t>
            </a:r>
            <a:r>
              <a:rPr lang="en-US" sz="2000" dirty="0">
                <a:cs typeface="Times New Roman" pitchFamily="18" charset="0"/>
              </a:rPr>
              <a:t>m</a:t>
            </a:r>
            <a:r>
              <a:rPr lang="en-US" sz="2000" dirty="0">
                <a:ea typeface="Times New Roman" pitchFamily="18" charset="0"/>
                <a:cs typeface="Times New Roman" pitchFamily="18" charset="0"/>
              </a:rPr>
              <a:t>ain character </a:t>
            </a:r>
            <a:r>
              <a:rPr lang="en-US" sz="2000" b="1" dirty="0">
                <a:ea typeface="Times New Roman" pitchFamily="18" charset="0"/>
                <a:cs typeface="Times New Roman" pitchFamily="18" charset="0"/>
              </a:rPr>
              <a:t>Sukhen</a:t>
            </a:r>
            <a:r>
              <a:rPr lang="en-US" sz="2000" dirty="0">
                <a:ea typeface="Times New Roman" pitchFamily="18" charset="0"/>
                <a:cs typeface="Times New Roman" pitchFamily="18" charset="0"/>
              </a:rPr>
              <a:t> (Sukhendu Dey)</a:t>
            </a:r>
            <a:r>
              <a:rPr lang="en-US" sz="2000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>
                <a:ea typeface="Times New Roman" pitchFamily="18" charset="0"/>
                <a:cs typeface="Times New Roman" pitchFamily="18" charset="0"/>
              </a:rPr>
              <a:t>embarks on a journey to find his </a:t>
            </a:r>
            <a:r>
              <a:rPr lang="en-US" sz="2000" b="1" dirty="0">
                <a:ea typeface="Times New Roman" pitchFamily="18" charset="0"/>
                <a:cs typeface="Times New Roman" pitchFamily="18" charset="0"/>
              </a:rPr>
              <a:t>sexual identity</a:t>
            </a:r>
            <a:r>
              <a:rPr lang="en-US" sz="2000" dirty="0">
                <a:ea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>
                <a:ea typeface="Times New Roman" pitchFamily="18" charset="0"/>
                <a:cs typeface="Times New Roman" pitchFamily="18" charset="0"/>
              </a:rPr>
              <a:t>freedom</a:t>
            </a:r>
            <a:r>
              <a:rPr lang="en-US" sz="2000" dirty="0">
                <a:ea typeface="Times New Roman" pitchFamily="18" charset="0"/>
                <a:cs typeface="Times New Roman" pitchFamily="18" charset="0"/>
              </a:rPr>
              <a:t>, and </a:t>
            </a:r>
            <a:r>
              <a:rPr lang="en-US" sz="2000" b="1" dirty="0">
                <a:ea typeface="Times New Roman" pitchFamily="18" charset="0"/>
                <a:cs typeface="Times New Roman" pitchFamily="18" charset="0"/>
              </a:rPr>
              <a:t>self-awareness</a:t>
            </a:r>
            <a:r>
              <a:rPr lang="en-US" sz="2000" dirty="0">
                <a:ea typeface="Times New Roman" pitchFamily="18" charset="0"/>
                <a:cs typeface="Times New Roman" pitchFamily="18" charset="0"/>
              </a:rPr>
              <a:t>.</a:t>
            </a:r>
            <a:r>
              <a:rPr lang="en-US" sz="2000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>
                <a:ea typeface="Times New Roman" pitchFamily="18" charset="0"/>
                <a:cs typeface="Times New Roman" pitchFamily="18" charset="0"/>
              </a:rPr>
              <a:t>The novel depicts his struggle with the conservative values of society and family, and his experiences with </a:t>
            </a:r>
            <a:r>
              <a:rPr lang="en-US" sz="2000" b="1" dirty="0">
                <a:ea typeface="Times New Roman" pitchFamily="18" charset="0"/>
                <a:cs typeface="Times New Roman" pitchFamily="18" charset="0"/>
              </a:rPr>
              <a:t>love</a:t>
            </a:r>
            <a:r>
              <a:rPr lang="en-US" sz="2000" dirty="0">
                <a:ea typeface="Times New Roman" pitchFamily="18" charset="0"/>
                <a:cs typeface="Times New Roman" pitchFamily="18" charset="0"/>
              </a:rPr>
              <a:t> and </a:t>
            </a:r>
            <a:r>
              <a:rPr lang="en-US" sz="2000" b="1" dirty="0">
                <a:ea typeface="Times New Roman" pitchFamily="18" charset="0"/>
                <a:cs typeface="Times New Roman" pitchFamily="18" charset="0"/>
              </a:rPr>
              <a:t>sexuality</a:t>
            </a:r>
            <a:r>
              <a:rPr lang="en-US" sz="2000" dirty="0">
                <a:ea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ea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 advClick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100003799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453" y="0"/>
            <a:ext cx="9168453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398546" y="4343400"/>
            <a:ext cx="3657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latin typeface="+mj-lt"/>
              </a:rPr>
              <a:t>Author's Objective</a:t>
            </a:r>
            <a:endParaRPr lang="en-US" sz="3600" dirty="0">
              <a:latin typeface="+mj-lt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C65D2B-C292-7E69-5FE8-CAB5C94E6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19200"/>
            <a:ext cx="2243893" cy="287852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advClick="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100003799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453" y="0"/>
            <a:ext cx="9168453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267200" y="1243786"/>
            <a:ext cx="3886200" cy="4370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>
              <a:spcBef>
                <a:spcPts val="1800"/>
              </a:spcBef>
              <a:buFont typeface="Wingdings" panose="05000000000000000000" pitchFamily="2" charset="2"/>
              <a:buChar char="q"/>
            </a:pPr>
            <a:r>
              <a:rPr lang="en-US" sz="2000" dirty="0"/>
              <a:t> To question the </a:t>
            </a:r>
            <a:r>
              <a:rPr lang="en-US" sz="2000" b="1" dirty="0"/>
              <a:t>hypocrisy and conservatism</a:t>
            </a:r>
            <a:r>
              <a:rPr lang="en-US" sz="2000" dirty="0"/>
              <a:t> of the society</a:t>
            </a:r>
          </a:p>
          <a:p>
            <a:pPr marL="342900" lvl="0" indent="-342900">
              <a:spcBef>
                <a:spcPts val="1800"/>
              </a:spcBef>
              <a:buFont typeface="Wingdings" panose="05000000000000000000" pitchFamily="2" charset="2"/>
              <a:buChar char="q"/>
            </a:pPr>
            <a:r>
              <a:rPr lang="en-US" sz="2000" dirty="0"/>
              <a:t> To address </a:t>
            </a:r>
            <a:r>
              <a:rPr lang="en-US" sz="2000" b="1" dirty="0"/>
              <a:t>bold</a:t>
            </a:r>
            <a:r>
              <a:rPr lang="en-US" sz="2000" dirty="0"/>
              <a:t> topics like sexuality and freedom with courage</a:t>
            </a:r>
          </a:p>
          <a:p>
            <a:pPr marL="342900" indent="-342900">
              <a:spcBef>
                <a:spcPts val="18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To portray </a:t>
            </a:r>
            <a:r>
              <a:rPr lang="en-US" sz="2000" b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harsh realism</a:t>
            </a:r>
            <a:r>
              <a:rPr lang="en-US" sz="2000" b="1" dirty="0"/>
              <a:t> </a:t>
            </a:r>
            <a:r>
              <a:rPr lang="en-US" sz="2000" dirty="0"/>
              <a:t>avoiding</a:t>
            </a:r>
            <a:r>
              <a:rPr lang="en-US" sz="2000" dirty="0">
                <a:cs typeface="Times New Roman" panose="02020603050405020304" pitchFamily="18" charset="0"/>
              </a:rPr>
              <a:t> m</a:t>
            </a:r>
            <a:r>
              <a:rPr lang="en-US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oral condemnation</a:t>
            </a:r>
          </a:p>
          <a:p>
            <a:pPr marL="342900" indent="-342900">
              <a:spcBef>
                <a:spcPts val="1800"/>
              </a:spcBef>
              <a:buFont typeface="Wingdings" panose="05000000000000000000" pitchFamily="2" charset="2"/>
              <a:buChar char="q"/>
            </a:pPr>
            <a:r>
              <a:rPr lang="en-US" sz="2000" dirty="0"/>
              <a:t>To compel the reader to reflect </a:t>
            </a:r>
            <a:r>
              <a:rPr lang="en-US" sz="3200" b="1" dirty="0"/>
              <a:t>“What is moral and righteous?"</a:t>
            </a:r>
            <a:endParaRPr lang="en-US" sz="2000" b="1" dirty="0"/>
          </a:p>
        </p:txBody>
      </p:sp>
    </p:spTree>
  </p:cSld>
  <p:clrMapOvr>
    <a:masterClrMapping/>
  </p:clrMapOvr>
  <p:transition advClick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100003799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68453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343400" y="4267200"/>
            <a:ext cx="3886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latin typeface="+mj-lt"/>
              </a:rPr>
              <a:t>Strengths </a:t>
            </a:r>
            <a:r>
              <a:rPr lang="en-US" sz="2800" dirty="0">
                <a:latin typeface="+mj-lt"/>
              </a:rPr>
              <a:t>&amp;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latin typeface="+mj-lt"/>
              </a:rPr>
              <a:t>Weaknesses </a:t>
            </a:r>
            <a:endParaRPr lang="en-US" sz="3600" dirty="0">
              <a:latin typeface="+mj-lt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34237-F0C9-B4DA-305A-9069900D5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289" y="1345972"/>
            <a:ext cx="3614422" cy="2710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advClick="0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iterature">
      <a:majorFont>
        <a:latin typeface="Hepta Slab"/>
        <a:ea typeface=""/>
        <a:cs typeface=""/>
      </a:majorFont>
      <a:minorFont>
        <a:latin typeface="Catamar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368</Words>
  <Application>Microsoft Office PowerPoint</Application>
  <PresentationFormat>On-screen Show (4:3)</PresentationFormat>
  <Paragraphs>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Aptos</vt:lpstr>
      <vt:lpstr>Arial</vt:lpstr>
      <vt:lpstr>Calibri</vt:lpstr>
      <vt:lpstr>Catamaran</vt:lpstr>
      <vt:lpstr>Circular Std Black</vt:lpstr>
      <vt:lpstr>Hepta Slab</vt:lpstr>
      <vt:lpstr>High Tower Text</vt:lpstr>
      <vt:lpstr>Times New Roman</vt:lpstr>
      <vt:lpstr>Wingdings</vt:lpstr>
      <vt:lpstr>Office Theme</vt:lpstr>
      <vt:lpstr> </vt:lpstr>
      <vt:lpstr>GROUP MEMBERS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</dc:title>
  <dc:creator>Rs It Farm</dc:creator>
  <cp:lastModifiedBy>USER</cp:lastModifiedBy>
  <cp:revision>16</cp:revision>
  <dcterms:created xsi:type="dcterms:W3CDTF">2006-08-16T00:00:00Z</dcterms:created>
  <dcterms:modified xsi:type="dcterms:W3CDTF">2025-04-11T18:22:25Z</dcterms:modified>
</cp:coreProperties>
</file>